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76" r:id="rId5"/>
    <p:sldId id="270" r:id="rId6"/>
    <p:sldId id="271" r:id="rId7"/>
    <p:sldId id="272" r:id="rId8"/>
    <p:sldId id="275" r:id="rId9"/>
    <p:sldId id="273" r:id="rId10"/>
    <p:sldId id="274" r:id="rId11"/>
    <p:sldId id="277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553C9E9-B7CA-3B4E-B023-D5B382B2074B}">
          <p14:sldIdLst/>
        </p14:section>
        <p14:section name="content" id="{BD6006CD-FA18-D04D-95D4-D7D2E9544B68}">
          <p14:sldIdLst>
            <p14:sldId id="256"/>
            <p14:sldId id="257"/>
            <p14:sldId id="260"/>
            <p14:sldId id="276"/>
            <p14:sldId id="270"/>
            <p14:sldId id="271"/>
            <p14:sldId id="272"/>
            <p14:sldId id="275"/>
            <p14:sldId id="273"/>
            <p14:sldId id="274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pos="75" userDrawn="1">
          <p15:clr>
            <a:srgbClr val="A4A3A4"/>
          </p15:clr>
        </p15:guide>
        <p15:guide id="3" pos="7582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2925"/>
    <a:srgbClr val="520A2C"/>
    <a:srgbClr val="8C1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/>
    <p:restoredTop sz="94567"/>
  </p:normalViewPr>
  <p:slideViewPr>
    <p:cSldViewPr snapToGrid="0" snapToObjects="1">
      <p:cViewPr varScale="1">
        <p:scale>
          <a:sx n="107" d="100"/>
          <a:sy n="107" d="100"/>
        </p:scale>
        <p:origin x="1104" y="168"/>
      </p:cViewPr>
      <p:guideLst>
        <p:guide orient="horz" pos="73"/>
        <p:guide pos="75"/>
        <p:guide pos="7582"/>
        <p:guide orient="horz" pos="40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D9DBB-3EE1-A449-A521-9ED083331EEF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4D04E-E236-ED47-899B-9635E69025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20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26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53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03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00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89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475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27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0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1F847-05F0-7B4B-955E-5B56842BA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B6D22B-BF5B-5A4A-AB82-9F1F04C39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18E57E-8E86-1F46-8270-B764E151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CD71C6-3D71-BC42-B89F-65453754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CE5840-26DE-C84F-8717-041F08BE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77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8553B2-0BB5-D14F-8EF2-3188D97B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774AD5-F46C-9541-B8BE-1C15616E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DA09AB-4FCE-924F-88B4-8E7DBC5D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DBF6E3-5C10-2D45-B8F8-05520799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5342FD-0088-F340-8824-F6F5AA49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57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CAF73B6-CA88-E946-A79D-4B925BD61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0115CA-1462-4A4D-A3D9-5BC7F5301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0387E0-0C01-8042-9688-4ACEF17A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2062B8-15EE-B24D-808B-82960478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9360CF-2E1D-9743-88D4-BDBDB42F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48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57F2E7-C618-E144-B4C8-2969924F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C22FD7-39F2-9D48-A58F-D36A3D06F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F997ED-976E-5040-A5D7-65F03ED1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4F8DC7-04A8-B041-AE56-D0003DED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8892C0-8AC9-1640-989D-F2EFC5A3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7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731447-9CC5-C841-80F2-151533BE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BB8E5-DAE1-9441-89E2-AB1CCE86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635A33-2519-0C46-8B62-9E6EA295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E50285-25AA-4C49-9694-81E19420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D440B2-1128-7C4E-8727-3843A864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42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81EAEB-96CD-2148-AEE3-E8507A46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8ED052-B601-D549-9D52-864F699EE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19965A9-9BE0-A740-A6C0-886FA8D12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CE6767-A0D8-7E40-A78E-8F5D5FE7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0E3C8AA-CE53-2D47-895D-D8FB7A7E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A430AE-0122-4640-90C2-60AA035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63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678BE5-0CEB-5A49-BAFB-FB202B9E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8CF2FE-A9B2-F449-8F47-E9D38441E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D9E5B53-A300-D549-BBD0-C9DF7E973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41FFC88-B8EB-364C-8004-89FCE553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A9304C4-851C-A64E-B89B-6C6D96900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B6347F2-4C97-3049-B95E-8E0E0C27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4E4B35-00B2-8E43-97E6-90283CF1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7F6205E-4786-7448-9F65-9257FC17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97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E3A2CF-0229-9C43-8CB9-213C440B0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0255637-CA1F-8646-A029-F0D68E7C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3AF3F1-2C2E-C448-A028-03E7A7E5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2067F0-5051-B443-8FB7-A00F2B2D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56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0C5399E-F2AE-5748-BDAE-2C56F739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E7EA3C-5375-4A49-BEC2-727F7827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92EE2D-38C1-9645-9B05-0119330B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0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4198C1-1875-5941-9D77-D958AC2C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DA5F6B-142E-0646-9978-2DEE4607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B78D94-22EA-E64A-A7D7-6ED38692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912F35-BFBF-D04A-B963-0F578149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5A45B19-E63C-E840-9913-9EDCA5C6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74A7BC2-ED7A-2145-89BB-AA71FC09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31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9877DB-1BB3-9D4D-9DB5-226EE388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8E67CEA-68F9-5443-BED9-55D6C2775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9AE248-BF3F-9443-8FF9-4154569D6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A815A0-A1E5-B34B-915A-C6DC9128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07A859-1F3F-DD45-B0D8-B4FB6E18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C6DC8A-AE74-554E-8CAF-8296127E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41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210948F-B2AB-474E-B6CB-6C9260A2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04BE0A-2A95-F547-A478-8BB977615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998F64-BD6E-AF49-B705-0D4470426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0BAEE3-2A66-0546-A728-607C94ADD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9E781A-42D8-EB42-8CE5-E3CC1B988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0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0A91D18-B57E-DC41-BB62-E866E4ADA614}"/>
              </a:ext>
            </a:extLst>
          </p:cNvPr>
          <p:cNvSpPr/>
          <p:nvPr/>
        </p:nvSpPr>
        <p:spPr>
          <a:xfrm>
            <a:off x="0" y="0"/>
            <a:ext cx="12192000" cy="6567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FEB1F5-1FE2-454D-9696-70ECE31C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650E96F3-0619-4346-A69D-440E9C3C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0" r="20005"/>
          <a:stretch/>
        </p:blipFill>
        <p:spPr>
          <a:xfrm>
            <a:off x="2749149" y="1520293"/>
            <a:ext cx="2897569" cy="2417898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51A73581-6C6B-CC4F-B806-870C7D7496F1}"/>
              </a:ext>
            </a:extLst>
          </p:cNvPr>
          <p:cNvCxnSpPr>
            <a:cxnSpLocks/>
          </p:cNvCxnSpPr>
          <p:nvPr/>
        </p:nvCxnSpPr>
        <p:spPr>
          <a:xfrm>
            <a:off x="119063" y="6313816"/>
            <a:ext cx="11917362" cy="0"/>
          </a:xfrm>
          <a:prstGeom prst="straightConnector1">
            <a:avLst/>
          </a:prstGeom>
          <a:ln w="31750">
            <a:solidFill>
              <a:srgbClr val="4D2925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0E857F-18D3-E64F-B469-53DA6A5A1E20}"/>
              </a:ext>
            </a:extLst>
          </p:cNvPr>
          <p:cNvSpPr txBox="1"/>
          <p:nvPr/>
        </p:nvSpPr>
        <p:spPr>
          <a:xfrm>
            <a:off x="41275" y="5938591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負圧</a:t>
            </a:r>
            <a:endParaRPr kumimoji="1" lang="ja-JP" altLang="en-US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2E0BE7-5551-9D40-8983-407718B86F6B}"/>
              </a:ext>
            </a:extLst>
          </p:cNvPr>
          <p:cNvSpPr txBox="1"/>
          <p:nvPr/>
        </p:nvSpPr>
        <p:spPr>
          <a:xfrm>
            <a:off x="10461625" y="5938591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高圧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7EF921-01F7-8E4B-BDA3-F0CD7B0DAFCC}"/>
              </a:ext>
            </a:extLst>
          </p:cNvPr>
          <p:cNvSpPr txBox="1"/>
          <p:nvPr/>
        </p:nvSpPr>
        <p:spPr>
          <a:xfrm>
            <a:off x="4356542" y="5938591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</a:t>
            </a:r>
            <a:endParaRPr kumimoji="1" lang="ja-JP" altLang="en-US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9371F80-31F3-9649-AD2B-0749C0083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65" t="27291" r="26381" b="26320"/>
          <a:stretch/>
        </p:blipFill>
        <p:spPr>
          <a:xfrm rot="3600000">
            <a:off x="5095668" y="2087067"/>
            <a:ext cx="1900952" cy="12364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1801D07-A061-964B-9C0D-B5A75A7851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695" r="21695"/>
          <a:stretch/>
        </p:blipFill>
        <p:spPr>
          <a:xfrm>
            <a:off x="9082782" y="745657"/>
            <a:ext cx="3496568" cy="39192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A23652-B0F8-6049-8CDA-1A3BD10A83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59" r="23968"/>
          <a:stretch/>
        </p:blipFill>
        <p:spPr>
          <a:xfrm>
            <a:off x="6859182" y="1068499"/>
            <a:ext cx="2696770" cy="32735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13F6E44-B13F-434F-8672-14B03FA4D9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23" r="22822"/>
          <a:stretch/>
        </p:blipFill>
        <p:spPr>
          <a:xfrm>
            <a:off x="-42721" y="1282399"/>
            <a:ext cx="3021472" cy="272568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4EFF96-0ED1-A94D-B238-23D833BB9461}"/>
              </a:ext>
            </a:extLst>
          </p:cNvPr>
          <p:cNvSpPr txBox="1"/>
          <p:nvPr/>
        </p:nvSpPr>
        <p:spPr>
          <a:xfrm>
            <a:off x="5326592" y="710339"/>
            <a:ext cx="135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ECEF92-CAE1-724F-BD0D-5CE410BDD2CD}"/>
              </a:ext>
            </a:extLst>
          </p:cNvPr>
          <p:cNvSpPr txBox="1"/>
          <p:nvPr/>
        </p:nvSpPr>
        <p:spPr>
          <a:xfrm>
            <a:off x="7550853" y="710339"/>
            <a:ext cx="135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00099E3-E577-0148-8F07-7789639A9ADE}"/>
              </a:ext>
            </a:extLst>
          </p:cNvPr>
          <p:cNvSpPr txBox="1"/>
          <p:nvPr/>
        </p:nvSpPr>
        <p:spPr>
          <a:xfrm>
            <a:off x="10152102" y="710339"/>
            <a:ext cx="135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VII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F8A230-E16F-D143-B5CF-EA5300AD11EC}"/>
              </a:ext>
            </a:extLst>
          </p:cNvPr>
          <p:cNvSpPr txBox="1"/>
          <p:nvPr/>
        </p:nvSpPr>
        <p:spPr>
          <a:xfrm>
            <a:off x="52417" y="710339"/>
            <a:ext cx="276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</a:t>
            </a:r>
          </a:p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= </a:t>
            </a:r>
            <a:r>
              <a:rPr lang="en-US" altLang="ja-JP" sz="24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sII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35ABB4-EA80-AD41-8837-2AA98AF9B553}"/>
              </a:ext>
            </a:extLst>
          </p:cNvPr>
          <p:cNvSpPr txBox="1"/>
          <p:nvPr/>
        </p:nvSpPr>
        <p:spPr>
          <a:xfrm>
            <a:off x="2515157" y="756505"/>
            <a:ext cx="2944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XVII</a:t>
            </a:r>
          </a:p>
          <a:p>
            <a:pPr algn="ctr"/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≒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ice 0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09AB81B-9F5E-7841-AA80-A904AD1A53A0}"/>
              </a:ext>
            </a:extLst>
          </p:cNvPr>
          <p:cNvSpPr txBox="1"/>
          <p:nvPr/>
        </p:nvSpPr>
        <p:spPr>
          <a:xfrm>
            <a:off x="131723" y="4285248"/>
            <a:ext cx="1190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圧力を変えると、さまざまな密度の氷の結晶を作り出せる</a:t>
            </a:r>
            <a:endParaRPr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+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マイナスの圧力で安定な氷も、ガスハイドレートからガスを抜くという方法で作れるようになった</a:t>
            </a:r>
            <a:endParaRPr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4589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263AD9-D809-404D-A946-71CF9A47CEDD}"/>
              </a:ext>
            </a:extLst>
          </p:cNvPr>
          <p:cNvSpPr txBox="1"/>
          <p:nvPr/>
        </p:nvSpPr>
        <p:spPr>
          <a:xfrm>
            <a:off x="119063" y="115888"/>
            <a:ext cx="1191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実験室で新しい氷の結晶を探す</a:t>
            </a:r>
            <a:r>
              <a:rPr lang="en-US" altLang="ja-JP" sz="28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: </a:t>
            </a:r>
            <a:r>
              <a:rPr lang="ja-JP" altLang="en-US" sz="28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未知の氷は必ず存在する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50E96F3-0619-4346-A69D-440E9C3C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0" r="20005"/>
          <a:stretch/>
        </p:blipFill>
        <p:spPr>
          <a:xfrm>
            <a:off x="8838175" y="1442143"/>
            <a:ext cx="2291153" cy="191187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9371F80-31F3-9649-AD2B-0749C0083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65" t="27291" r="26381" b="26320"/>
          <a:stretch/>
        </p:blipFill>
        <p:spPr>
          <a:xfrm rot="3600000">
            <a:off x="10562830" y="1885593"/>
            <a:ext cx="1900952" cy="12364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E119F3-A659-C94D-AD13-1F686C17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87" r="20721"/>
          <a:stretch/>
        </p:blipFill>
        <p:spPr>
          <a:xfrm>
            <a:off x="4638452" y="876397"/>
            <a:ext cx="1925981" cy="15582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13F6E44-B13F-434F-8672-14B03FA4D9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23" r="22822"/>
          <a:stretch/>
        </p:blipFill>
        <p:spPr>
          <a:xfrm>
            <a:off x="6708862" y="1401211"/>
            <a:ext cx="2180525" cy="19670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4EFF96-0ED1-A94D-B238-23D833BB9461}"/>
              </a:ext>
            </a:extLst>
          </p:cNvPr>
          <p:cNvSpPr txBox="1"/>
          <p:nvPr/>
        </p:nvSpPr>
        <p:spPr>
          <a:xfrm>
            <a:off x="10793754" y="710339"/>
            <a:ext cx="135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F8A230-E16F-D143-B5CF-EA5300AD11EC}"/>
              </a:ext>
            </a:extLst>
          </p:cNvPr>
          <p:cNvSpPr txBox="1"/>
          <p:nvPr/>
        </p:nvSpPr>
        <p:spPr>
          <a:xfrm>
            <a:off x="6708862" y="710339"/>
            <a:ext cx="218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</a:t>
            </a:r>
          </a:p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= </a:t>
            </a:r>
            <a:r>
              <a:rPr lang="en-US" altLang="ja-JP" sz="24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sII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35ABB4-EA80-AD41-8837-2AA98AF9B553}"/>
              </a:ext>
            </a:extLst>
          </p:cNvPr>
          <p:cNvSpPr txBox="1"/>
          <p:nvPr/>
        </p:nvSpPr>
        <p:spPr>
          <a:xfrm>
            <a:off x="8838175" y="650260"/>
            <a:ext cx="188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XVII</a:t>
            </a:r>
          </a:p>
          <a:p>
            <a:pPr algn="ctr"/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≒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ice 0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8C5DCF-98DF-AA4E-9B3C-E84E758DF9F4}"/>
              </a:ext>
            </a:extLst>
          </p:cNvPr>
          <p:cNvSpPr txBox="1"/>
          <p:nvPr/>
        </p:nvSpPr>
        <p:spPr>
          <a:xfrm>
            <a:off x="131723" y="4366309"/>
            <a:ext cx="1190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気圧で作った</a:t>
            </a:r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Ice XVI, XVII 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のように、氷には「安定ではないのに、ひとたびできてしまうと絶妙なバランスで存在できる」状態（</a:t>
            </a:r>
            <a:r>
              <a:rPr lang="ja-JP" altLang="en-US" sz="2000" u="sng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準安定状態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）が数多く存在する</a:t>
            </a:r>
            <a:endParaRPr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3892BCD-D2BF-4042-8162-D0262068935B}"/>
              </a:ext>
            </a:extLst>
          </p:cNvPr>
          <p:cNvSpPr txBox="1"/>
          <p:nvPr/>
        </p:nvSpPr>
        <p:spPr>
          <a:xfrm>
            <a:off x="131723" y="5762711"/>
            <a:ext cx="11904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Ice XVI, XVII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の発見</a:t>
            </a:r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=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「ガスハイドレートからガスは抜き取れない」という常識のアップデート</a:t>
            </a:r>
            <a:endParaRPr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新しい氷は、常識への挑戦から生まれる新しいアイデアの結晶！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では、次は</a:t>
            </a:r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……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？</a:t>
            </a:r>
            <a:endParaRPr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1D3D0B-5A08-C745-8558-ACB8A666AA0E}"/>
              </a:ext>
            </a:extLst>
          </p:cNvPr>
          <p:cNvSpPr txBox="1"/>
          <p:nvPr/>
        </p:nvSpPr>
        <p:spPr>
          <a:xfrm>
            <a:off x="131723" y="5224804"/>
            <a:ext cx="11904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実験で</a:t>
            </a:r>
            <a:r>
              <a:rPr lang="ja-JP" altLang="en-US" sz="2000" u="sng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準安定状態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を作る戦略はいくつもある。それらを駆使すれば未知の氷へも到達できるはず</a:t>
            </a:r>
            <a:endParaRPr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36C5180-1B34-5449-BC4C-6E41ABFED70C}"/>
              </a:ext>
            </a:extLst>
          </p:cNvPr>
          <p:cNvSpPr txBox="1"/>
          <p:nvPr/>
        </p:nvSpPr>
        <p:spPr>
          <a:xfrm>
            <a:off x="131723" y="3826909"/>
            <a:ext cx="1190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− </a:t>
            </a:r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準安定な氷の探索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−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95F269C-AB5A-8A47-B63E-668753044C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540" t="17861" r="34010" b="16506"/>
          <a:stretch/>
        </p:blipFill>
        <p:spPr>
          <a:xfrm>
            <a:off x="-116920" y="1004552"/>
            <a:ext cx="1520008" cy="133959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F2FB600-87FF-A846-A013-B073E84F10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213" r="24213"/>
          <a:stretch/>
        </p:blipFill>
        <p:spPr>
          <a:xfrm>
            <a:off x="1135853" y="555323"/>
            <a:ext cx="2249826" cy="2135061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478D723-3B61-BC4F-A4C0-232B323F5E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993" t="19221" r="29081" b="19353"/>
          <a:stretch/>
        </p:blipFill>
        <p:spPr>
          <a:xfrm>
            <a:off x="2753243" y="954132"/>
            <a:ext cx="2005097" cy="150982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FAFBACD-9252-2A41-80B0-F4A4E22DCC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514" t="17915" r="31250" b="16887"/>
          <a:stretch/>
        </p:blipFill>
        <p:spPr>
          <a:xfrm>
            <a:off x="13870" y="2463961"/>
            <a:ext cx="1436764" cy="130113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7021AED9-DBB8-174B-8580-1CFF198C50A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145"/>
          <a:stretch/>
        </p:blipFill>
        <p:spPr>
          <a:xfrm>
            <a:off x="757195" y="2436826"/>
            <a:ext cx="5489527" cy="19843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0087B4-1ED7-6D46-B67A-E70C8E6F5339}"/>
              </a:ext>
            </a:extLst>
          </p:cNvPr>
          <p:cNvSpPr txBox="1"/>
          <p:nvPr/>
        </p:nvSpPr>
        <p:spPr>
          <a:xfrm>
            <a:off x="5537903" y="3347838"/>
            <a:ext cx="77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>
                    <a:lumMod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?</a:t>
            </a:r>
            <a:endParaRPr kumimoji="1" lang="ja-JP" altLang="en-US" sz="2800">
              <a:solidFill>
                <a:schemeClr val="bg1">
                  <a:lumMod val="50000"/>
                </a:schemeClr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145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39531099-2381-D242-9095-D422E09C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55" y="7401"/>
            <a:ext cx="5165725" cy="205384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5E843F3-8C17-D146-A65C-F25DB22E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17" y="-23247"/>
            <a:ext cx="6710766" cy="657546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FC78D5E-5398-0C44-8038-441503542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197" y="1846419"/>
            <a:ext cx="5150227" cy="42696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7C6263B-09C0-2C42-A8FD-44172B40D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695" y="2094771"/>
            <a:ext cx="5134729" cy="169336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07E851-596B-224B-8E6E-7E21BBFBF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297" y="1524000"/>
            <a:ext cx="12292457" cy="547548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17C9E6-B952-9E41-A306-2DB878D7FD17}"/>
              </a:ext>
            </a:extLst>
          </p:cNvPr>
          <p:cNvSpPr txBox="1"/>
          <p:nvPr/>
        </p:nvSpPr>
        <p:spPr>
          <a:xfrm>
            <a:off x="2740617" y="6014987"/>
            <a:ext cx="6710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1600" i="1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By Wilson A. Bentley (1865–1931) </a:t>
            </a:r>
            <a:endParaRPr kumimoji="1" lang="ja-JP" altLang="en-US" sz="1600" i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14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2409 4.07407E-6 " pathEditMode="fixed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7747 0.0007 " pathEditMode="fixed" rAng="0" ptsTypes="AA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B87F80-3A41-7E46-9F64-9AE20C8D54FD}"/>
              </a:ext>
            </a:extLst>
          </p:cNvPr>
          <p:cNvSpPr txBox="1"/>
          <p:nvPr/>
        </p:nvSpPr>
        <p:spPr>
          <a:xfrm>
            <a:off x="55559" y="5381613"/>
            <a:ext cx="241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</a:t>
            </a:r>
            <a:endParaRPr kumimoji="1" lang="en-US" altLang="ja-JP" sz="32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32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E5BBDF7C-6540-0149-B7F7-8D9EC0A0D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474131"/>
            <a:ext cx="2482544" cy="29790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060F99-3B46-8C41-8EFB-B4D2361F1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15888"/>
            <a:ext cx="1818309" cy="181830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5A1839-C9CB-4148-8036-8B8FB1A6C668}"/>
              </a:ext>
            </a:extLst>
          </p:cNvPr>
          <p:cNvSpPr txBox="1"/>
          <p:nvPr/>
        </p:nvSpPr>
        <p:spPr>
          <a:xfrm>
            <a:off x="55559" y="1934197"/>
            <a:ext cx="2196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</a:t>
            </a:r>
            <a:endParaRPr kumimoji="1" lang="en-US" altLang="ja-JP" sz="32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気圧・室温</a:t>
            </a:r>
            <a:endParaRPr kumimoji="1" lang="ja-JP" altLang="en-US" sz="32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B29F378-75B0-E940-BE78-85156D432FB6}"/>
              </a:ext>
            </a:extLst>
          </p:cNvPr>
          <p:cNvCxnSpPr>
            <a:cxnSpLocks/>
          </p:cNvCxnSpPr>
          <p:nvPr/>
        </p:nvCxnSpPr>
        <p:spPr>
          <a:xfrm>
            <a:off x="1095853" y="2888304"/>
            <a:ext cx="0" cy="540695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0511DC2C-0976-E84D-995F-5ED6172A21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9111" y="3528739"/>
            <a:ext cx="1794774" cy="183407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23063A2-DE9A-104E-BEDD-D49F61887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50" y="115888"/>
            <a:ext cx="3172863" cy="299360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D95E13-0EEE-4848-BF13-1F5A2E718AE2}"/>
              </a:ext>
            </a:extLst>
          </p:cNvPr>
          <p:cNvSpPr txBox="1"/>
          <p:nvPr/>
        </p:nvSpPr>
        <p:spPr>
          <a:xfrm>
            <a:off x="3828040" y="3206423"/>
            <a:ext cx="3200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</a:t>
            </a:r>
            <a:endParaRPr kumimoji="1" lang="en-US" altLang="ja-JP" sz="32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10000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室温</a:t>
            </a:r>
            <a:endParaRPr kumimoji="1" lang="ja-JP" altLang="en-US" sz="32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284C0BF-CDA0-7545-95AA-8AF96F8D6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337" y="121844"/>
            <a:ext cx="3001088" cy="299360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E2CE3F4-7707-7B44-9A21-F4483088A580}"/>
              </a:ext>
            </a:extLst>
          </p:cNvPr>
          <p:cNvSpPr txBox="1"/>
          <p:nvPr/>
        </p:nvSpPr>
        <p:spPr>
          <a:xfrm>
            <a:off x="8935743" y="3212379"/>
            <a:ext cx="3200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VII</a:t>
            </a:r>
            <a:endParaRPr kumimoji="1" lang="en-US" altLang="ja-JP" sz="32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20000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室温</a:t>
            </a:r>
            <a:endParaRPr kumimoji="1" lang="ja-JP" altLang="en-US" sz="3200" b="1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C610E1E-12FA-7A4E-8804-CE36ADCF21E2}"/>
              </a:ext>
            </a:extLst>
          </p:cNvPr>
          <p:cNvCxnSpPr>
            <a:cxnSpLocks/>
          </p:cNvCxnSpPr>
          <p:nvPr/>
        </p:nvCxnSpPr>
        <p:spPr>
          <a:xfrm>
            <a:off x="2403601" y="1265566"/>
            <a:ext cx="1042592" cy="0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B535F56-CA96-D947-A341-BA9087E49400}"/>
              </a:ext>
            </a:extLst>
          </p:cNvPr>
          <p:cNvCxnSpPr>
            <a:cxnSpLocks/>
          </p:cNvCxnSpPr>
          <p:nvPr/>
        </p:nvCxnSpPr>
        <p:spPr>
          <a:xfrm>
            <a:off x="7598236" y="1265566"/>
            <a:ext cx="1042592" cy="0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77785AD-63C1-304C-9383-E726D0206A30}"/>
              </a:ext>
            </a:extLst>
          </p:cNvPr>
          <p:cNvSpPr txBox="1"/>
          <p:nvPr/>
        </p:nvSpPr>
        <p:spPr>
          <a:xfrm>
            <a:off x="2808833" y="5592434"/>
            <a:ext cx="5064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高圧発生装置</a:t>
            </a:r>
            <a:endParaRPr lang="en-US" altLang="ja-JP" sz="32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ダイヤモンドアンビルセル</a:t>
            </a:r>
            <a:endParaRPr kumimoji="1" lang="ja-JP" altLang="en-US" sz="32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437C2D9-5AC8-D844-8704-5AEB3B1F7238}"/>
              </a:ext>
            </a:extLst>
          </p:cNvPr>
          <p:cNvSpPr txBox="1"/>
          <p:nvPr/>
        </p:nvSpPr>
        <p:spPr>
          <a:xfrm>
            <a:off x="3935884" y="4688151"/>
            <a:ext cx="8077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高圧の氷</a:t>
            </a:r>
            <a:r>
              <a:rPr lang="en-US" altLang="ja-JP" sz="32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= 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水に沈む高密度な氷</a:t>
            </a:r>
            <a:endParaRPr lang="en-US" altLang="ja-JP" sz="24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2031C97-E5FF-8244-9624-BE07F101433F}"/>
              </a:ext>
            </a:extLst>
          </p:cNvPr>
          <p:cNvSpPr txBox="1"/>
          <p:nvPr/>
        </p:nvSpPr>
        <p:spPr>
          <a:xfrm>
            <a:off x="2403601" y="1284043"/>
            <a:ext cx="8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加圧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E722C33-826F-E54E-A9A0-76BFA7D3C5CE}"/>
              </a:ext>
            </a:extLst>
          </p:cNvPr>
          <p:cNvSpPr txBox="1"/>
          <p:nvPr/>
        </p:nvSpPr>
        <p:spPr>
          <a:xfrm>
            <a:off x="7604248" y="1284043"/>
            <a:ext cx="78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加圧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40B8C8-D992-C74A-8288-EA220091B568}"/>
              </a:ext>
            </a:extLst>
          </p:cNvPr>
          <p:cNvSpPr txBox="1"/>
          <p:nvPr/>
        </p:nvSpPr>
        <p:spPr>
          <a:xfrm>
            <a:off x="1218268" y="2943510"/>
            <a:ext cx="8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冷却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7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2" grpId="0"/>
      <p:bldP spid="25" grpId="0"/>
      <p:bldP spid="34" grpId="0"/>
      <p:bldP spid="35" grpId="1"/>
      <p:bldP spid="36" grpId="1"/>
      <p:bldP spid="37" grpId="0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B87F80-3A41-7E46-9F64-9AE20C8D54FD}"/>
              </a:ext>
            </a:extLst>
          </p:cNvPr>
          <p:cNvSpPr txBox="1"/>
          <p:nvPr/>
        </p:nvSpPr>
        <p:spPr>
          <a:xfrm>
            <a:off x="55559" y="5505597"/>
            <a:ext cx="2416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E060F99-3B46-8C41-8EFB-B4D2361F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15888"/>
            <a:ext cx="1818309" cy="181830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5A1839-C9CB-4148-8036-8B8FB1A6C668}"/>
              </a:ext>
            </a:extLst>
          </p:cNvPr>
          <p:cNvSpPr txBox="1"/>
          <p:nvPr/>
        </p:nvSpPr>
        <p:spPr>
          <a:xfrm>
            <a:off x="55559" y="1934197"/>
            <a:ext cx="2196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気圧・室温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B29F378-75B0-E940-BE78-85156D432FB6}"/>
              </a:ext>
            </a:extLst>
          </p:cNvPr>
          <p:cNvCxnSpPr>
            <a:cxnSpLocks/>
          </p:cNvCxnSpPr>
          <p:nvPr/>
        </p:nvCxnSpPr>
        <p:spPr>
          <a:xfrm>
            <a:off x="1095853" y="2888304"/>
            <a:ext cx="0" cy="540695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0511DC2C-0976-E84D-995F-5ED6172A21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9111" y="3652723"/>
            <a:ext cx="1794774" cy="183407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23063A2-DE9A-104E-BEDD-D49F61887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947" y="115889"/>
            <a:ext cx="1927189" cy="181830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D95E13-0EEE-4848-BF13-1F5A2E718AE2}"/>
              </a:ext>
            </a:extLst>
          </p:cNvPr>
          <p:cNvSpPr txBox="1"/>
          <p:nvPr/>
        </p:nvSpPr>
        <p:spPr>
          <a:xfrm>
            <a:off x="3219937" y="1934196"/>
            <a:ext cx="3200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10000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ja-JP" altLang="en-US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室温</a:t>
            </a:r>
            <a:endParaRPr kumimoji="1" lang="ja-JP" altLang="en-US" sz="24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284C0BF-CDA0-7545-95AA-8AF96F8D6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180" y="121844"/>
            <a:ext cx="1816876" cy="181234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E2CE3F4-7707-7B44-9A21-F4483088A580}"/>
              </a:ext>
            </a:extLst>
          </p:cNvPr>
          <p:cNvSpPr txBox="1"/>
          <p:nvPr/>
        </p:nvSpPr>
        <p:spPr>
          <a:xfrm>
            <a:off x="6493286" y="1941903"/>
            <a:ext cx="3200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VII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ja-JP" altLang="en-US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室温</a:t>
            </a:r>
            <a:endParaRPr kumimoji="1" lang="ja-JP" altLang="en-US" sz="2400" b="1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C610E1E-12FA-7A4E-8804-CE36ADCF21E2}"/>
              </a:ext>
            </a:extLst>
          </p:cNvPr>
          <p:cNvCxnSpPr>
            <a:cxnSpLocks/>
          </p:cNvCxnSpPr>
          <p:nvPr/>
        </p:nvCxnSpPr>
        <p:spPr>
          <a:xfrm>
            <a:off x="2142351" y="1265566"/>
            <a:ext cx="1042592" cy="0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B535F56-CA96-D947-A341-BA9087E49400}"/>
              </a:ext>
            </a:extLst>
          </p:cNvPr>
          <p:cNvCxnSpPr>
            <a:cxnSpLocks/>
          </p:cNvCxnSpPr>
          <p:nvPr/>
        </p:nvCxnSpPr>
        <p:spPr>
          <a:xfrm>
            <a:off x="5450694" y="1265566"/>
            <a:ext cx="1042592" cy="0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2031C97-E5FF-8244-9624-BE07F101433F}"/>
              </a:ext>
            </a:extLst>
          </p:cNvPr>
          <p:cNvSpPr txBox="1"/>
          <p:nvPr/>
        </p:nvSpPr>
        <p:spPr>
          <a:xfrm>
            <a:off x="2142351" y="1284043"/>
            <a:ext cx="8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加圧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E722C33-826F-E54E-A9A0-76BFA7D3C5CE}"/>
              </a:ext>
            </a:extLst>
          </p:cNvPr>
          <p:cNvSpPr txBox="1"/>
          <p:nvPr/>
        </p:nvSpPr>
        <p:spPr>
          <a:xfrm>
            <a:off x="5456706" y="1284043"/>
            <a:ext cx="78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加圧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40B8C8-D992-C74A-8288-EA220091B568}"/>
              </a:ext>
            </a:extLst>
          </p:cNvPr>
          <p:cNvSpPr txBox="1"/>
          <p:nvPr/>
        </p:nvSpPr>
        <p:spPr>
          <a:xfrm>
            <a:off x="1218268" y="2943510"/>
            <a:ext cx="8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冷却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07AFA51-90EF-A74F-8B0B-C82E83D5208E}"/>
              </a:ext>
            </a:extLst>
          </p:cNvPr>
          <p:cNvCxnSpPr>
            <a:cxnSpLocks/>
          </p:cNvCxnSpPr>
          <p:nvPr/>
        </p:nvCxnSpPr>
        <p:spPr>
          <a:xfrm>
            <a:off x="8597655" y="1265566"/>
            <a:ext cx="1042592" cy="0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E87B4BE-3DFE-E54F-ABE8-5369532C05DA}"/>
              </a:ext>
            </a:extLst>
          </p:cNvPr>
          <p:cNvSpPr txBox="1"/>
          <p:nvPr/>
        </p:nvSpPr>
        <p:spPr>
          <a:xfrm>
            <a:off x="8425056" y="1284043"/>
            <a:ext cx="1091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加圧</a:t>
            </a:r>
            <a:endParaRPr lang="en-US" altLang="ja-JP" sz="20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ctr"/>
            <a:r>
              <a:rPr kumimoji="1" lang="en-US" altLang="ja-JP" sz="20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(+</a:t>
            </a:r>
            <a:r>
              <a:rPr kumimoji="1"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加熱</a:t>
            </a:r>
            <a:r>
              <a:rPr kumimoji="1" lang="en-US" altLang="ja-JP" sz="20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)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8D887D-3992-3A42-A81F-22483CD48130}"/>
              </a:ext>
            </a:extLst>
          </p:cNvPr>
          <p:cNvSpPr txBox="1"/>
          <p:nvPr/>
        </p:nvSpPr>
        <p:spPr>
          <a:xfrm>
            <a:off x="9634050" y="139607"/>
            <a:ext cx="25579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&gt;80000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(?)</a:t>
            </a:r>
          </a:p>
          <a:p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室温</a:t>
            </a:r>
            <a:endParaRPr lang="en-US" altLang="ja-JP" sz="24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XVIII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&gt;50000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(?)</a:t>
            </a:r>
            <a:b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</a:b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lang="en-US" altLang="ja-JP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kumimoji="1" lang="en-US" altLang="ja-JP" sz="2400" b="1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+mn-cs"/>
              </a:rPr>
              <a:t>Ice XX (?)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0000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気圧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1500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℃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D2925"/>
              </a:solidFill>
              <a:effectLst/>
              <a:uLnTx/>
              <a:uFillTx/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  <a:p>
            <a:endParaRPr kumimoji="1" lang="en-US" altLang="ja-JP" sz="2400" b="1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kumimoji="1" lang="ja-JP" altLang="en-US" sz="2400" b="1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endParaRPr lang="en-US" altLang="ja-JP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3CA96EB-BCA3-BE4A-860F-887B55616A99}"/>
              </a:ext>
            </a:extLst>
          </p:cNvPr>
          <p:cNvCxnSpPr>
            <a:cxnSpLocks/>
          </p:cNvCxnSpPr>
          <p:nvPr/>
        </p:nvCxnSpPr>
        <p:spPr>
          <a:xfrm>
            <a:off x="4210114" y="2888304"/>
            <a:ext cx="0" cy="540695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38FFC0E-7132-DE4C-8BD3-829DE1929970}"/>
              </a:ext>
            </a:extLst>
          </p:cNvPr>
          <p:cNvSpPr txBox="1"/>
          <p:nvPr/>
        </p:nvSpPr>
        <p:spPr>
          <a:xfrm>
            <a:off x="4332529" y="2943510"/>
            <a:ext cx="8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冷却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6CEE4DA-5ED2-A145-8FAB-C231E98E6B25}"/>
              </a:ext>
            </a:extLst>
          </p:cNvPr>
          <p:cNvCxnSpPr>
            <a:cxnSpLocks/>
          </p:cNvCxnSpPr>
          <p:nvPr/>
        </p:nvCxnSpPr>
        <p:spPr>
          <a:xfrm>
            <a:off x="7496653" y="2888304"/>
            <a:ext cx="0" cy="540695"/>
          </a:xfrm>
          <a:prstGeom prst="straightConnector1">
            <a:avLst/>
          </a:prstGeom>
          <a:ln w="4445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B9854DB-12ED-9641-B119-D5F9069ED144}"/>
              </a:ext>
            </a:extLst>
          </p:cNvPr>
          <p:cNvSpPr txBox="1"/>
          <p:nvPr/>
        </p:nvSpPr>
        <p:spPr>
          <a:xfrm>
            <a:off x="7619068" y="2943510"/>
            <a:ext cx="8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冷却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0961D82-DF29-4646-B977-EFF2EE83DEB5}"/>
              </a:ext>
            </a:extLst>
          </p:cNvPr>
          <p:cNvSpPr txBox="1"/>
          <p:nvPr/>
        </p:nvSpPr>
        <p:spPr>
          <a:xfrm>
            <a:off x="3219937" y="3603970"/>
            <a:ext cx="2557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-140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lang="en-US" altLang="ja-JP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endParaRPr kumimoji="1" lang="en-US" altLang="ja-JP" sz="2400" b="1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+mn-cs"/>
              </a:rPr>
              <a:t>Ice XIX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20000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気圧・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-150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D2925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+mn-cs"/>
              </a:rPr>
              <a:t>℃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4D2925"/>
              </a:solidFill>
              <a:effectLst/>
              <a:uLnTx/>
              <a:uFillTx/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+mn-cs"/>
            </a:endParaRPr>
          </a:p>
          <a:p>
            <a:endParaRPr kumimoji="1" lang="ja-JP" altLang="en-US" sz="24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D95A711-5BC3-E84A-A545-C80EFCF4A190}"/>
              </a:ext>
            </a:extLst>
          </p:cNvPr>
          <p:cNvSpPr txBox="1"/>
          <p:nvPr/>
        </p:nvSpPr>
        <p:spPr>
          <a:xfrm>
            <a:off x="6493286" y="3611677"/>
            <a:ext cx="3200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VIII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27334FF-F382-774D-8CF9-B7180B6C8F42}"/>
              </a:ext>
            </a:extLst>
          </p:cNvPr>
          <p:cNvSpPr txBox="1"/>
          <p:nvPr/>
        </p:nvSpPr>
        <p:spPr>
          <a:xfrm>
            <a:off x="2471680" y="5469791"/>
            <a:ext cx="954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高圧の氷</a:t>
            </a:r>
            <a:r>
              <a:rPr lang="en-US" altLang="ja-JP" sz="32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= 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水に沈む高密度な氷</a:t>
            </a:r>
            <a:endParaRPr lang="en-US" altLang="ja-JP" sz="24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0B4825A-0CFC-6248-BA99-E14E22949FFE}"/>
              </a:ext>
            </a:extLst>
          </p:cNvPr>
          <p:cNvSpPr txBox="1"/>
          <p:nvPr/>
        </p:nvSpPr>
        <p:spPr>
          <a:xfrm>
            <a:off x="2471680" y="5530148"/>
            <a:ext cx="9541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1900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年に</a:t>
            </a:r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ice II 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が発見されて以降、</a:t>
            </a:r>
            <a:endParaRPr lang="en-US" altLang="ja-JP" sz="24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現在までに発見された</a:t>
            </a:r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高圧氷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の数は</a:t>
            </a:r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16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にものぼる</a:t>
            </a:r>
            <a:endParaRPr lang="en-US" altLang="ja-JP" sz="24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012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0" grpId="0"/>
      <p:bldP spid="38" grpId="0"/>
      <p:bldP spid="39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3F1BE1-67A2-834B-A2C4-FB260688E0E4}"/>
              </a:ext>
            </a:extLst>
          </p:cNvPr>
          <p:cNvSpPr txBox="1"/>
          <p:nvPr/>
        </p:nvSpPr>
        <p:spPr>
          <a:xfrm>
            <a:off x="4828336" y="912344"/>
            <a:ext cx="320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</a:t>
            </a:r>
            <a:endParaRPr kumimoji="1" lang="en-US" altLang="ja-JP" sz="28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10000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室温</a:t>
            </a:r>
            <a:endParaRPr kumimoji="1" lang="ja-JP" altLang="en-US" sz="28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657A9E-3963-AF43-8AA2-396E29556085}"/>
              </a:ext>
            </a:extLst>
          </p:cNvPr>
          <p:cNvSpPr txBox="1"/>
          <p:nvPr/>
        </p:nvSpPr>
        <p:spPr>
          <a:xfrm>
            <a:off x="9236912" y="912343"/>
            <a:ext cx="320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VII</a:t>
            </a:r>
            <a:endParaRPr kumimoji="1" lang="en-US" altLang="ja-JP" sz="28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20000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室温</a:t>
            </a:r>
            <a:endParaRPr kumimoji="1" lang="ja-JP" altLang="en-US" sz="2800" b="1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B11E26-03F4-FB44-90B9-D34E21057FD0}"/>
              </a:ext>
            </a:extLst>
          </p:cNvPr>
          <p:cNvSpPr txBox="1"/>
          <p:nvPr/>
        </p:nvSpPr>
        <p:spPr>
          <a:xfrm>
            <a:off x="41271" y="928940"/>
            <a:ext cx="2416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</a:t>
            </a:r>
            <a:endParaRPr kumimoji="1" lang="en-US" altLang="ja-JP" sz="28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8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F993E6E-EFDB-864E-9E4B-DFD7DE874149}"/>
              </a:ext>
            </a:extLst>
          </p:cNvPr>
          <p:cNvSpPr txBox="1"/>
          <p:nvPr/>
        </p:nvSpPr>
        <p:spPr>
          <a:xfrm>
            <a:off x="2604526" y="912343"/>
            <a:ext cx="320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III</a:t>
            </a:r>
            <a:endParaRPr kumimoji="1" lang="en-US" altLang="ja-JP" sz="28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3000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−20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8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B0A912-41A2-D049-A0DC-3E773FB5B44B}"/>
              </a:ext>
            </a:extLst>
          </p:cNvPr>
          <p:cNvSpPr txBox="1"/>
          <p:nvPr/>
        </p:nvSpPr>
        <p:spPr>
          <a:xfrm>
            <a:off x="119063" y="115888"/>
            <a:ext cx="1191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さまざまな氷の結晶構造を眺める</a:t>
            </a:r>
            <a:endParaRPr kumimoji="1" lang="ja-JP" altLang="en-US" sz="28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DEC5977-EB30-014E-8529-D89CAD9E3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5" t="27291" r="26381" b="26320"/>
          <a:stretch/>
        </p:blipFill>
        <p:spPr>
          <a:xfrm>
            <a:off x="0" y="2101621"/>
            <a:ext cx="4352086" cy="283076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3C83395-949B-FD43-ADD9-424EFB171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9" r="23968"/>
          <a:stretch/>
        </p:blipFill>
        <p:spPr>
          <a:xfrm>
            <a:off x="4736963" y="1315173"/>
            <a:ext cx="3482725" cy="422765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2C05E60-F79E-FE4F-9101-63DC48FF77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95" r="21695"/>
          <a:stretch/>
        </p:blipFill>
        <p:spPr>
          <a:xfrm>
            <a:off x="8317548" y="1016112"/>
            <a:ext cx="4465002" cy="500478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535C6AF-84D9-A24F-AE18-C22727D7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4" y="1266222"/>
            <a:ext cx="6739829" cy="4276604"/>
          </a:xfrm>
          <a:prstGeom prst="rect">
            <a:avLst/>
          </a:prstGeom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6C0DCE0-4D08-9846-B351-3CC968A6A1F6}"/>
              </a:ext>
            </a:extLst>
          </p:cNvPr>
          <p:cNvCxnSpPr>
            <a:cxnSpLocks/>
          </p:cNvCxnSpPr>
          <p:nvPr/>
        </p:nvCxnSpPr>
        <p:spPr>
          <a:xfrm>
            <a:off x="119063" y="6313816"/>
            <a:ext cx="11917362" cy="0"/>
          </a:xfrm>
          <a:prstGeom prst="straightConnector1">
            <a:avLst/>
          </a:prstGeom>
          <a:ln w="31750">
            <a:solidFill>
              <a:srgbClr val="4D2925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040F856-6E82-6547-A9EF-6B9EC139C95B}"/>
              </a:ext>
            </a:extLst>
          </p:cNvPr>
          <p:cNvSpPr txBox="1"/>
          <p:nvPr/>
        </p:nvSpPr>
        <p:spPr>
          <a:xfrm>
            <a:off x="41275" y="5938591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低圧</a:t>
            </a:r>
            <a:endParaRPr kumimoji="1" lang="ja-JP" altLang="en-US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615F7EA-0846-B641-8373-DF7BBCB2B550}"/>
              </a:ext>
            </a:extLst>
          </p:cNvPr>
          <p:cNvSpPr txBox="1"/>
          <p:nvPr/>
        </p:nvSpPr>
        <p:spPr>
          <a:xfrm>
            <a:off x="10461625" y="5938591"/>
            <a:ext cx="13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高圧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2C41053-B44D-0349-83E8-E05E010FDB6E}"/>
              </a:ext>
            </a:extLst>
          </p:cNvPr>
          <p:cNvSpPr txBox="1"/>
          <p:nvPr/>
        </p:nvSpPr>
        <p:spPr>
          <a:xfrm>
            <a:off x="87531" y="5468938"/>
            <a:ext cx="1191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圧力を上げると、結晶構造内の空間が少なくなり、より高密度で重い氷があらわれる</a:t>
            </a:r>
            <a:endParaRPr kumimoji="1" lang="ja-JP" altLang="en-US" sz="2400" b="1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481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06498 -0.0018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 L 0.06914 0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1273 L -0.06901 -0.08518 " pathEditMode="relative" ptsTypes="AA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6405AC2-ADB5-E949-85A4-2C6DE1DF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021" y="861495"/>
            <a:ext cx="7082420" cy="3466419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C6888D80-4F54-5F4B-A490-C744A4D7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66" y="1417816"/>
            <a:ext cx="7082420" cy="3466419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8FAF220-CD38-5147-BBBC-0D50E0CBE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128" y="1417815"/>
            <a:ext cx="7082420" cy="346641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EF68A78-F7D0-544F-BFC5-4CD7F179B8CF}"/>
              </a:ext>
            </a:extLst>
          </p:cNvPr>
          <p:cNvSpPr txBox="1"/>
          <p:nvPr/>
        </p:nvSpPr>
        <p:spPr>
          <a:xfrm>
            <a:off x="1902662" y="2404117"/>
            <a:ext cx="6557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Ice I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よりもっと</a:t>
            </a:r>
            <a:r>
              <a:rPr kumimoji="1"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「スカスカ」の氷？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D5E855C-2874-9849-B2F0-8360C64CC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555" y="480765"/>
            <a:ext cx="1818309" cy="181830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6D2ABF-AF1D-FC47-BE30-AD3805FD791B}"/>
              </a:ext>
            </a:extLst>
          </p:cNvPr>
          <p:cNvSpPr txBox="1"/>
          <p:nvPr/>
        </p:nvSpPr>
        <p:spPr>
          <a:xfrm>
            <a:off x="10114540" y="2299074"/>
            <a:ext cx="1921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液体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気圧・室温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7D85B9-6463-8344-8FDB-42A86EA6141D}"/>
              </a:ext>
            </a:extLst>
          </p:cNvPr>
          <p:cNvSpPr txBox="1"/>
          <p:nvPr/>
        </p:nvSpPr>
        <p:spPr>
          <a:xfrm>
            <a:off x="10114539" y="5791883"/>
            <a:ext cx="1918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I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0B6090C-CD80-CD48-87FC-774602C4542E}"/>
              </a:ext>
            </a:extLst>
          </p:cNvPr>
          <p:cNvCxnSpPr>
            <a:cxnSpLocks/>
          </p:cNvCxnSpPr>
          <p:nvPr/>
        </p:nvCxnSpPr>
        <p:spPr>
          <a:xfrm flipH="1" flipV="1">
            <a:off x="8434316" y="2581742"/>
            <a:ext cx="1367536" cy="1"/>
          </a:xfrm>
          <a:prstGeom prst="straightConnector1">
            <a:avLst/>
          </a:prstGeom>
          <a:ln w="34925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B3F2C6A-43E6-314A-A3C4-EDCDF363AA15}"/>
              </a:ext>
            </a:extLst>
          </p:cNvPr>
          <p:cNvSpPr txBox="1"/>
          <p:nvPr/>
        </p:nvSpPr>
        <p:spPr>
          <a:xfrm>
            <a:off x="8734567" y="2676265"/>
            <a:ext cx="106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減圧？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939014C-ECE6-E640-A273-7F7960AB4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3" y="115888"/>
            <a:ext cx="5061643" cy="1406012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E97234D-AEA1-A149-A71D-71FC9B7A919C}"/>
              </a:ext>
            </a:extLst>
          </p:cNvPr>
          <p:cNvCxnSpPr>
            <a:cxnSpLocks/>
          </p:cNvCxnSpPr>
          <p:nvPr/>
        </p:nvCxnSpPr>
        <p:spPr>
          <a:xfrm>
            <a:off x="11181428" y="3240911"/>
            <a:ext cx="0" cy="482932"/>
          </a:xfrm>
          <a:prstGeom prst="straightConnector1">
            <a:avLst/>
          </a:prstGeom>
          <a:ln w="25400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722653-A9C8-E54F-B741-0AC6F12EBE9A}"/>
              </a:ext>
            </a:extLst>
          </p:cNvPr>
          <p:cNvSpPr txBox="1"/>
          <p:nvPr/>
        </p:nvSpPr>
        <p:spPr>
          <a:xfrm>
            <a:off x="116824" y="6176189"/>
            <a:ext cx="7274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Kosyakov</a:t>
            </a:r>
            <a:r>
              <a:rPr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&amp; </a:t>
            </a:r>
            <a:r>
              <a:rPr lang="en-US" altLang="ja-JP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Shestakov</a:t>
            </a:r>
            <a:r>
              <a:rPr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, </a:t>
            </a:r>
            <a:r>
              <a:rPr lang="en-US" altLang="ja-JP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Doklady</a:t>
            </a:r>
            <a:r>
              <a:rPr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Physical Chemistry (2001); Conde+, J. Chem. Phys. (2009)</a:t>
            </a:r>
            <a:endParaRPr kumimoji="1" lang="ja-JP" altLang="en-US" sz="1050">
              <a:solidFill>
                <a:schemeClr val="tx1">
                  <a:lumMod val="50000"/>
                  <a:lumOff val="50000"/>
                </a:schemeClr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118CDD1-91D3-E943-BD21-60E3B1121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65" t="27291" r="26381" b="26320"/>
          <a:stretch/>
        </p:blipFill>
        <p:spPr>
          <a:xfrm>
            <a:off x="9032356" y="3781626"/>
            <a:ext cx="3090618" cy="201025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3EBEEB-B992-7741-BD0B-99AB0AAE2F3C}"/>
              </a:ext>
            </a:extLst>
          </p:cNvPr>
          <p:cNvSpPr txBox="1"/>
          <p:nvPr/>
        </p:nvSpPr>
        <p:spPr>
          <a:xfrm>
            <a:off x="4732725" y="4599394"/>
            <a:ext cx="2427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sII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-4000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気圧・室温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02A76F39-AC47-6B4E-A791-A6564C59DF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134" r="31461"/>
          <a:stretch/>
        </p:blipFill>
        <p:spPr>
          <a:xfrm>
            <a:off x="4804048" y="287467"/>
            <a:ext cx="1703980" cy="196672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7519908-BD66-604E-94A1-41B228CA65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708" r="32187"/>
          <a:stretch/>
        </p:blipFill>
        <p:spPr>
          <a:xfrm>
            <a:off x="6740013" y="115888"/>
            <a:ext cx="1703980" cy="230987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3E819F6-400C-BB49-827F-44890492EA72}"/>
              </a:ext>
            </a:extLst>
          </p:cNvPr>
          <p:cNvSpPr txBox="1"/>
          <p:nvPr/>
        </p:nvSpPr>
        <p:spPr>
          <a:xfrm>
            <a:off x="5145681" y="2015567"/>
            <a:ext cx="121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12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面体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F32AF51-4B04-4E4C-8B26-4FEB487DDFB5}"/>
              </a:ext>
            </a:extLst>
          </p:cNvPr>
          <p:cNvSpPr txBox="1"/>
          <p:nvPr/>
        </p:nvSpPr>
        <p:spPr>
          <a:xfrm>
            <a:off x="6974480" y="2015567"/>
            <a:ext cx="125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18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面体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632F1748-994B-7D4B-8B0E-74DCA42F58C9}"/>
              </a:ext>
            </a:extLst>
          </p:cNvPr>
          <p:cNvCxnSpPr>
            <a:cxnSpLocks/>
          </p:cNvCxnSpPr>
          <p:nvPr/>
        </p:nvCxnSpPr>
        <p:spPr>
          <a:xfrm flipH="1" flipV="1">
            <a:off x="4077801" y="2581743"/>
            <a:ext cx="651369" cy="1"/>
          </a:xfrm>
          <a:prstGeom prst="straightConnector1">
            <a:avLst/>
          </a:prstGeom>
          <a:ln w="34925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4B909F4-3883-9446-88F9-5E0F7B28A747}"/>
              </a:ext>
            </a:extLst>
          </p:cNvPr>
          <p:cNvSpPr txBox="1"/>
          <p:nvPr/>
        </p:nvSpPr>
        <p:spPr>
          <a:xfrm>
            <a:off x="4087845" y="2676265"/>
            <a:ext cx="74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減圧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02741D5-2CA6-3042-90A1-9EC2AE82569D}"/>
              </a:ext>
            </a:extLst>
          </p:cNvPr>
          <p:cNvSpPr txBox="1"/>
          <p:nvPr/>
        </p:nvSpPr>
        <p:spPr>
          <a:xfrm>
            <a:off x="8619167" y="2677749"/>
            <a:ext cx="118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減圧</a:t>
            </a:r>
            <a:endParaRPr kumimoji="1" lang="ja-JP" altLang="en-US" sz="2000" b="1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91E8D0E-972D-D84C-B7F4-F38AED6201B2}"/>
              </a:ext>
            </a:extLst>
          </p:cNvPr>
          <p:cNvSpPr txBox="1"/>
          <p:nvPr/>
        </p:nvSpPr>
        <p:spPr>
          <a:xfrm>
            <a:off x="11177866" y="3282925"/>
            <a:ext cx="74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冷却</a:t>
            </a:r>
            <a:endParaRPr kumimoji="1" lang="ja-JP" altLang="en-US" sz="20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C48F0A5-91A6-EC49-B83F-61A211B8FFD3}"/>
              </a:ext>
            </a:extLst>
          </p:cNvPr>
          <p:cNvSpPr txBox="1"/>
          <p:nvPr/>
        </p:nvSpPr>
        <p:spPr>
          <a:xfrm>
            <a:off x="109925" y="4007751"/>
            <a:ext cx="2427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sH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-7000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気圧・室温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70BC33-7C2C-3042-B957-2BE9387B69D4}"/>
              </a:ext>
            </a:extLst>
          </p:cNvPr>
          <p:cNvSpPr txBox="1"/>
          <p:nvPr/>
        </p:nvSpPr>
        <p:spPr>
          <a:xfrm>
            <a:off x="-202098" y="3334715"/>
            <a:ext cx="8734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マイナスの圧力では、低密度で軽い氷があらわれる？</a:t>
            </a:r>
            <a:endParaRPr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r"/>
            <a:r>
              <a:rPr kumimoji="1"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しかし、マイナスの圧力の発生は高圧よりはるかに難しい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91E1BBD-B08E-B845-85A6-B87D7DBD62AB}"/>
              </a:ext>
            </a:extLst>
          </p:cNvPr>
          <p:cNvSpPr txBox="1"/>
          <p:nvPr/>
        </p:nvSpPr>
        <p:spPr>
          <a:xfrm>
            <a:off x="-233991" y="3361262"/>
            <a:ext cx="8734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ただ、高圧であらわれる氷はどれも水より重い高密度な氷</a:t>
            </a:r>
            <a:endParaRPr lang="en-US" altLang="ja-JP" sz="24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r"/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Ice I</a:t>
            </a:r>
            <a:r>
              <a:rPr lang="ja-JP" altLang="en-US" sz="24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以外に「水に浮く低密度な氷」はないのだろうか？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75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0013 0.10116 " pathEditMode="relative" rAng="0" ptsTypes="AA">
                                      <p:cBhvr>
                                        <p:cTn id="7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0764 " pathEditMode="relative" ptsTypes="AA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7" grpId="0"/>
      <p:bldP spid="7" grpId="1"/>
      <p:bldP spid="17" grpId="0"/>
      <p:bldP spid="23" grpId="0"/>
      <p:bldP spid="23" grpId="1"/>
      <p:bldP spid="41" grpId="2"/>
      <p:bldP spid="42" grpId="2"/>
      <p:bldP spid="44" grpId="0"/>
      <p:bldP spid="46" grpId="1"/>
      <p:bldP spid="25" grpId="0"/>
      <p:bldP spid="26" grpId="0"/>
      <p:bldP spid="26" grpId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F221C5-901D-8C40-8ED6-765EE506623C}"/>
              </a:ext>
            </a:extLst>
          </p:cNvPr>
          <p:cNvSpPr txBox="1"/>
          <p:nvPr/>
        </p:nvSpPr>
        <p:spPr>
          <a:xfrm>
            <a:off x="119063" y="115888"/>
            <a:ext cx="1191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コンピュータ上の「空想」とも思われた「マイナスの圧力の氷」を作る</a:t>
            </a:r>
            <a:endParaRPr kumimoji="1" lang="en-US" altLang="ja-JP" sz="28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40CFFA-4294-574E-B752-F3C0EBED3C9D}"/>
              </a:ext>
            </a:extLst>
          </p:cNvPr>
          <p:cNvSpPr txBox="1"/>
          <p:nvPr/>
        </p:nvSpPr>
        <p:spPr>
          <a:xfrm>
            <a:off x="116824" y="6176189"/>
            <a:ext cx="7274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Falenty</a:t>
            </a:r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+ Nature (2014)</a:t>
            </a:r>
            <a:endParaRPr kumimoji="1" lang="ja-JP" altLang="en-US" sz="1050">
              <a:solidFill>
                <a:schemeClr val="tx1">
                  <a:lumMod val="50000"/>
                  <a:lumOff val="50000"/>
                </a:schemeClr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CA2743-EF7F-6A42-872A-88B1AE20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240" y="2255946"/>
            <a:ext cx="7082420" cy="346641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E47439-A400-F14D-BE26-64D2796D6879}"/>
              </a:ext>
            </a:extLst>
          </p:cNvPr>
          <p:cNvSpPr txBox="1"/>
          <p:nvPr/>
        </p:nvSpPr>
        <p:spPr>
          <a:xfrm>
            <a:off x="8281837" y="5437525"/>
            <a:ext cx="2427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sII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-4000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気圧・室温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C7C4243-A9C6-7644-9807-45A814F09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74" r="25363"/>
          <a:stretch/>
        </p:blipFill>
        <p:spPr>
          <a:xfrm>
            <a:off x="-100016" y="2102380"/>
            <a:ext cx="3917967" cy="394867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9B4A0B-3728-4F46-9E47-6822AAC9BB3A}"/>
              </a:ext>
            </a:extLst>
          </p:cNvPr>
          <p:cNvSpPr txBox="1"/>
          <p:nvPr/>
        </p:nvSpPr>
        <p:spPr>
          <a:xfrm>
            <a:off x="52237" y="5460519"/>
            <a:ext cx="4525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sII</a:t>
            </a:r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型ネオンハイドレート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3500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-29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E95E553-7283-3143-8D31-1E0400B29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05" r="28829"/>
          <a:stretch/>
        </p:blipFill>
        <p:spPr>
          <a:xfrm>
            <a:off x="1950030" y="253073"/>
            <a:ext cx="1816593" cy="214935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0A6BD88-1CDE-5F44-B07A-C0F7259A9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56" r="27425"/>
          <a:stretch/>
        </p:blipFill>
        <p:spPr>
          <a:xfrm>
            <a:off x="52237" y="555354"/>
            <a:ext cx="1592555" cy="174694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FA57307-566E-5B4E-AC19-ABC0928A813D}"/>
              </a:ext>
            </a:extLst>
          </p:cNvPr>
          <p:cNvSpPr txBox="1"/>
          <p:nvPr/>
        </p:nvSpPr>
        <p:spPr>
          <a:xfrm>
            <a:off x="205222" y="2177023"/>
            <a:ext cx="121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18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面体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9142A8-C395-3C45-A202-1ED716077032}"/>
              </a:ext>
            </a:extLst>
          </p:cNvPr>
          <p:cNvSpPr txBox="1"/>
          <p:nvPr/>
        </p:nvSpPr>
        <p:spPr>
          <a:xfrm>
            <a:off x="2220292" y="2177023"/>
            <a:ext cx="125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12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面体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50E5378-71F1-1547-B6D6-A85549519639}"/>
              </a:ext>
            </a:extLst>
          </p:cNvPr>
          <p:cNvCxnSpPr>
            <a:cxnSpLocks/>
          </p:cNvCxnSpPr>
          <p:nvPr/>
        </p:nvCxnSpPr>
        <p:spPr>
          <a:xfrm flipV="1">
            <a:off x="3752586" y="3985742"/>
            <a:ext cx="4319856" cy="11505"/>
          </a:xfrm>
          <a:prstGeom prst="straightConnector1">
            <a:avLst/>
          </a:prstGeom>
          <a:ln w="28575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111E145-AE5C-AA47-AAD1-4526D36D9CF7}"/>
              </a:ext>
            </a:extLst>
          </p:cNvPr>
          <p:cNvSpPr txBox="1"/>
          <p:nvPr/>
        </p:nvSpPr>
        <p:spPr>
          <a:xfrm>
            <a:off x="3638283" y="4156897"/>
            <a:ext cx="4319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-131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℃で</a:t>
            </a:r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5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日間</a:t>
            </a:r>
            <a:r>
              <a:rPr kumimoji="1"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真空に引く</a:t>
            </a:r>
            <a:endParaRPr kumimoji="1"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→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ネオン分子が水分子のカゴから出ていく</a:t>
            </a:r>
            <a:endParaRPr kumimoji="1"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kumimoji="1" lang="ja-JP" altLang="en-US" sz="16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しかし、水分子の作る</a:t>
            </a:r>
            <a:r>
              <a:rPr kumimoji="1" lang="en-US" altLang="ja-JP" sz="1600" b="1" dirty="0" err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sII</a:t>
            </a:r>
            <a:r>
              <a:rPr kumimoji="1" lang="ja-JP" altLang="en-US" sz="16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構造は崩壊しない！</a:t>
            </a:r>
            <a:endParaRPr kumimoji="1" lang="en-US" altLang="ja-JP" sz="16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00CAF33-FD0C-9E44-8538-D1F24F1493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05096" y="1489049"/>
            <a:ext cx="4114568" cy="245696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DEA1C1-D3D4-3840-89B9-811643F71DCC}"/>
              </a:ext>
            </a:extLst>
          </p:cNvPr>
          <p:cNvSpPr txBox="1"/>
          <p:nvPr/>
        </p:nvSpPr>
        <p:spPr>
          <a:xfrm>
            <a:off x="8296046" y="5437525"/>
            <a:ext cx="2427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-131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189BA04-CBDB-AE46-A62C-EFBD57CC1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638" y="695753"/>
            <a:ext cx="1735056" cy="1390506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9E4B3-608D-1B40-8AD9-FE616D2B4356}"/>
              </a:ext>
            </a:extLst>
          </p:cNvPr>
          <p:cNvSpPr txBox="1"/>
          <p:nvPr/>
        </p:nvSpPr>
        <p:spPr>
          <a:xfrm>
            <a:off x="3752585" y="3501965"/>
            <a:ext cx="4114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?</a:t>
            </a:r>
            <a:endParaRPr kumimoji="1"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FED4528-1887-F847-BC23-6705DDC67806}"/>
              </a:ext>
            </a:extLst>
          </p:cNvPr>
          <p:cNvSpPr txBox="1"/>
          <p:nvPr/>
        </p:nvSpPr>
        <p:spPr>
          <a:xfrm>
            <a:off x="3766623" y="5502779"/>
            <a:ext cx="4191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絶妙な温度選択の妙！</a:t>
            </a:r>
            <a:endParaRPr lang="en-US" altLang="ja-JP" sz="16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ctr"/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ネオン分子が動けるくらいの高温</a:t>
            </a:r>
            <a:endParaRPr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kumimoji="1"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氷の内部空間が崩壊しないくらい低温</a:t>
            </a:r>
            <a:endParaRPr kumimoji="1"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874FD1E-40C1-304C-9B38-3B8535E9B784}"/>
              </a:ext>
            </a:extLst>
          </p:cNvPr>
          <p:cNvSpPr txBox="1"/>
          <p:nvPr/>
        </p:nvSpPr>
        <p:spPr>
          <a:xfrm>
            <a:off x="4942352" y="1196661"/>
            <a:ext cx="732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スカスカすぎて不安定な空洞にネオン分子が入ることで</a:t>
            </a:r>
            <a:endParaRPr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「つめもの」のような役割を果たして空洞が崩壊しない</a:t>
            </a:r>
            <a:endParaRPr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7791AF7-AA67-B343-8618-3977AA95B2A6}"/>
              </a:ext>
            </a:extLst>
          </p:cNvPr>
          <p:cNvSpPr txBox="1"/>
          <p:nvPr/>
        </p:nvSpPr>
        <p:spPr>
          <a:xfrm>
            <a:off x="4942352" y="1832765"/>
            <a:ext cx="732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逆に言えば、「ネオンのような支えがなければ、</a:t>
            </a:r>
            <a:r>
              <a:rPr lang="en-US" altLang="ja-JP" sz="1600" dirty="0" err="1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sII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は安定に存在できない」</a:t>
            </a:r>
            <a:endParaRPr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と思われていた</a:t>
            </a:r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15267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8.33333E-7 -0.0548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17" grpId="0"/>
      <p:bldP spid="21" grpId="0"/>
      <p:bldP spid="25" grpId="0"/>
      <p:bldP spid="30" grpId="0"/>
      <p:bldP spid="30" grpId="1"/>
      <p:bldP spid="31" grpId="0"/>
      <p:bldP spid="32" grpId="0"/>
      <p:bldP spid="32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B3F62480-B980-F040-BAA2-4C2C8E98E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9" t="22464" r="24461" b="20295"/>
          <a:stretch/>
        </p:blipFill>
        <p:spPr>
          <a:xfrm>
            <a:off x="4682675" y="3632703"/>
            <a:ext cx="4067503" cy="22882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F221C5-901D-8C40-8ED6-765EE506623C}"/>
              </a:ext>
            </a:extLst>
          </p:cNvPr>
          <p:cNvSpPr txBox="1"/>
          <p:nvPr/>
        </p:nvSpPr>
        <p:spPr>
          <a:xfrm>
            <a:off x="119063" y="115888"/>
            <a:ext cx="1191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ガス入りの氷からガスを抜いて作る氷</a:t>
            </a:r>
            <a:r>
              <a:rPr lang="en-US" altLang="ja-JP" sz="28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</a:t>
            </a:r>
            <a:r>
              <a:rPr lang="ja-JP" altLang="en-US" sz="28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その</a:t>
            </a:r>
            <a:r>
              <a:rPr lang="en-US" altLang="ja-JP" sz="28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 (ice XVII)</a:t>
            </a:r>
            <a:endParaRPr kumimoji="1" lang="ja-JP" altLang="en-US" sz="28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40CFFA-4294-574E-B752-F3C0EBED3C9D}"/>
              </a:ext>
            </a:extLst>
          </p:cNvPr>
          <p:cNvSpPr txBox="1"/>
          <p:nvPr/>
        </p:nvSpPr>
        <p:spPr>
          <a:xfrm>
            <a:off x="116824" y="6176189"/>
            <a:ext cx="7274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del Rosso+ Nat. </a:t>
            </a:r>
            <a:r>
              <a:rPr kumimoji="1" lang="en-US" altLang="ja-JP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Commun</a:t>
            </a:r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. (</a:t>
            </a:r>
            <a:r>
              <a:rPr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2016); Russo+ Nat. Mat. (2014);</a:t>
            </a:r>
            <a:endParaRPr lang="ja-JP" altLang="en-US" sz="1050">
              <a:solidFill>
                <a:schemeClr val="tx1">
                  <a:lumMod val="50000"/>
                  <a:lumOff val="50000"/>
                </a:schemeClr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8086FDE-29C2-664E-98AE-61AD0E831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19048"/>
          <a:stretch/>
        </p:blipFill>
        <p:spPr>
          <a:xfrm>
            <a:off x="0" y="270235"/>
            <a:ext cx="4888325" cy="392526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B6560B-B71A-814C-94AB-914F0925DC2C}"/>
              </a:ext>
            </a:extLst>
          </p:cNvPr>
          <p:cNvSpPr txBox="1"/>
          <p:nvPr/>
        </p:nvSpPr>
        <p:spPr>
          <a:xfrm>
            <a:off x="52237" y="3713999"/>
            <a:ext cx="4525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C</a:t>
            </a:r>
            <a:r>
              <a:rPr lang="en-US" altLang="ja-JP" sz="2400" b="1" baseline="-25000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0</a:t>
            </a:r>
            <a:r>
              <a:rPr lang="ja-JP" altLang="en-US" sz="2400" b="1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型水素ハイドレート</a:t>
            </a:r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4000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-10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AA60AEF-67B1-2246-B775-66AF62C8325C}"/>
              </a:ext>
            </a:extLst>
          </p:cNvPr>
          <p:cNvCxnSpPr>
            <a:cxnSpLocks/>
          </p:cNvCxnSpPr>
          <p:nvPr/>
        </p:nvCxnSpPr>
        <p:spPr>
          <a:xfrm>
            <a:off x="4577617" y="2362886"/>
            <a:ext cx="3523396" cy="0"/>
          </a:xfrm>
          <a:prstGeom prst="straightConnector1">
            <a:avLst/>
          </a:prstGeom>
          <a:ln w="28575">
            <a:solidFill>
              <a:srgbClr val="4D2925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6286D589-83E0-EF41-B45E-66D61E5F6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0" r="20005"/>
          <a:stretch/>
        </p:blipFill>
        <p:spPr>
          <a:xfrm>
            <a:off x="7791750" y="361702"/>
            <a:ext cx="4484743" cy="374232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6BA4FB-DE0F-8447-8A93-6626B4EBCE2F}"/>
              </a:ext>
            </a:extLst>
          </p:cNvPr>
          <p:cNvSpPr txBox="1"/>
          <p:nvPr/>
        </p:nvSpPr>
        <p:spPr>
          <a:xfrm>
            <a:off x="7509326" y="3713999"/>
            <a:ext cx="4525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XVII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-153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33722C-D9C5-6543-9463-595EE329FB90}"/>
              </a:ext>
            </a:extLst>
          </p:cNvPr>
          <p:cNvSpPr txBox="1"/>
          <p:nvPr/>
        </p:nvSpPr>
        <p:spPr>
          <a:xfrm>
            <a:off x="4859140" y="5792580"/>
            <a:ext cx="3600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4D2925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Ice 0 </a:t>
            </a:r>
            <a:endParaRPr kumimoji="1" lang="en-US" altLang="ja-JP" sz="2400" b="1" dirty="0">
              <a:solidFill>
                <a:srgbClr val="4D2925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</a:endParaRPr>
          </a:p>
          <a:p>
            <a:pPr algn="ctr"/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1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気圧・</a:t>
            </a:r>
            <a:r>
              <a:rPr lang="en-US" altLang="ja-JP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-70</a:t>
            </a:r>
            <a:r>
              <a:rPr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774137-3A82-F148-992C-46FC0BFFFBA5}"/>
              </a:ext>
            </a:extLst>
          </p:cNvPr>
          <p:cNvSpPr txBox="1"/>
          <p:nvPr/>
        </p:nvSpPr>
        <p:spPr>
          <a:xfrm>
            <a:off x="4400251" y="2459265"/>
            <a:ext cx="384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-153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℃で</a:t>
            </a:r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時間</a:t>
            </a:r>
            <a:r>
              <a:rPr kumimoji="1"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真空に引く</a:t>
            </a:r>
            <a:endParaRPr kumimoji="1"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→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水素分子が水分子のカゴから出ていく</a:t>
            </a:r>
            <a:endParaRPr kumimoji="1"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19F599-D68C-5F41-9614-BB2F9B194220}"/>
              </a:ext>
            </a:extLst>
          </p:cNvPr>
          <p:cNvSpPr txBox="1"/>
          <p:nvPr/>
        </p:nvSpPr>
        <p:spPr>
          <a:xfrm>
            <a:off x="7567449" y="5848176"/>
            <a:ext cx="446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=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基本骨格が</a:t>
            </a:r>
            <a:r>
              <a:rPr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ice XVII</a:t>
            </a:r>
            <a:r>
              <a:rPr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とほぼ同一</a:t>
            </a:r>
            <a:endParaRPr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kumimoji="1"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 ice XVII</a:t>
            </a:r>
            <a:r>
              <a:rPr kumimoji="1"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発見の</a:t>
            </a:r>
            <a:r>
              <a:rPr kumimoji="1" lang="en-US" altLang="ja-JP" sz="16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</a:t>
            </a:r>
            <a:r>
              <a:rPr kumimoji="1" lang="ja-JP" altLang="en-US" sz="16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年前に計算で予測されていた</a:t>
            </a:r>
            <a:endParaRPr kumimoji="1" lang="en-US" altLang="ja-JP" sz="16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8262B8E-11AF-1845-BDFB-46D8DF08CCE5}"/>
              </a:ext>
            </a:extLst>
          </p:cNvPr>
          <p:cNvSpPr/>
          <p:nvPr/>
        </p:nvSpPr>
        <p:spPr>
          <a:xfrm rot="1884621">
            <a:off x="8575468" y="2472332"/>
            <a:ext cx="2035907" cy="925781"/>
          </a:xfrm>
          <a:prstGeom prst="rect">
            <a:avLst/>
          </a:prstGeom>
          <a:noFill/>
          <a:ln w="38100">
            <a:solidFill>
              <a:srgbClr val="4D2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DAE72FA-27E9-0C4E-BFAF-DFA70CD33956}"/>
              </a:ext>
            </a:extLst>
          </p:cNvPr>
          <p:cNvSpPr/>
          <p:nvPr/>
        </p:nvSpPr>
        <p:spPr>
          <a:xfrm rot="1884621">
            <a:off x="4682781" y="4845388"/>
            <a:ext cx="1704833" cy="925781"/>
          </a:xfrm>
          <a:prstGeom prst="rect">
            <a:avLst/>
          </a:prstGeom>
          <a:noFill/>
          <a:ln w="38100">
            <a:solidFill>
              <a:srgbClr val="4D2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27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1" grpId="0"/>
      <p:bldP spid="13" grpId="0"/>
      <p:bldP spid="12" grpId="0"/>
      <p:bldP spid="4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263AD9-D809-404D-A946-71CF9A47CEDD}"/>
              </a:ext>
            </a:extLst>
          </p:cNvPr>
          <p:cNvSpPr txBox="1"/>
          <p:nvPr/>
        </p:nvSpPr>
        <p:spPr>
          <a:xfrm>
            <a:off x="119063" y="115888"/>
            <a:ext cx="1191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次の氷はどこで見つかるか？</a:t>
            </a:r>
            <a:r>
              <a:rPr lang="en-US" altLang="ja-JP" sz="28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− </a:t>
            </a:r>
            <a:r>
              <a:rPr lang="ja-JP" altLang="en-US" sz="28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理論計算による再訪</a:t>
            </a:r>
            <a:r>
              <a:rPr lang="en-US" altLang="ja-JP" sz="28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−</a:t>
            </a:r>
            <a:endParaRPr kumimoji="1" lang="ja-JP" altLang="en-US" sz="28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7190A3-D742-1240-9A14-93F445F5CBF2}"/>
              </a:ext>
            </a:extLst>
          </p:cNvPr>
          <p:cNvSpPr txBox="1"/>
          <p:nvPr/>
        </p:nvSpPr>
        <p:spPr>
          <a:xfrm>
            <a:off x="116824" y="6090290"/>
            <a:ext cx="7274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Engel+, Nat. </a:t>
            </a:r>
            <a:r>
              <a:rPr kumimoji="1" lang="en-US" altLang="ja-JP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Commun</a:t>
            </a:r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. (2018); </a:t>
            </a:r>
          </a:p>
          <a:p>
            <a:r>
              <a:rPr kumimoji="1"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Matsui+ J. Chem. Phys. (</a:t>
            </a:r>
            <a:r>
              <a:rPr lang="en-US" altLang="ja-JP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2019) etc.</a:t>
            </a:r>
            <a:endParaRPr lang="ja-JP" altLang="en-US" sz="1050">
              <a:solidFill>
                <a:schemeClr val="tx1">
                  <a:lumMod val="50000"/>
                  <a:lumOff val="50000"/>
                </a:schemeClr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65378B-907C-5A40-8939-E7AACD2C4702}"/>
              </a:ext>
            </a:extLst>
          </p:cNvPr>
          <p:cNvSpPr txBox="1"/>
          <p:nvPr/>
        </p:nvSpPr>
        <p:spPr>
          <a:xfrm>
            <a:off x="119063" y="778279"/>
            <a:ext cx="1191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「コンピュータ上だけの存在」とも思われた</a:t>
            </a:r>
            <a:r>
              <a:rPr kumimoji="1"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ice XVI </a:t>
            </a:r>
            <a:r>
              <a:rPr kumimoji="1"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や</a:t>
            </a:r>
            <a:r>
              <a:rPr kumimoji="1" lang="en-US" altLang="ja-JP" sz="20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 XVII </a:t>
            </a:r>
            <a:r>
              <a:rPr kumimoji="1"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の発見以降、</a:t>
            </a:r>
            <a:endParaRPr kumimoji="1" lang="en-US" altLang="ja-JP" sz="2000" dirty="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kumimoji="1"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大きな内部空間をもつ氷</a:t>
            </a:r>
            <a:r>
              <a:rPr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の安定性を</a:t>
            </a:r>
            <a:r>
              <a:rPr kumimoji="1" lang="ja-JP" altLang="en-US" sz="200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計算で予測する動きが加速している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37BDF8-0CE1-1B48-9020-BB7B199CD4DC}"/>
              </a:ext>
            </a:extLst>
          </p:cNvPr>
          <p:cNvSpPr txBox="1"/>
          <p:nvPr/>
        </p:nvSpPr>
        <p:spPr>
          <a:xfrm>
            <a:off x="3983394" y="6122432"/>
            <a:ext cx="817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特に、ゼオライト（多孔質アルミノケイ酸塩）構造からの予測がホット？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62C187-AED1-8848-B973-3B8C8048C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40" t="17861" r="34010" b="16506"/>
          <a:stretch/>
        </p:blipFill>
        <p:spPr>
          <a:xfrm>
            <a:off x="-192457" y="1075575"/>
            <a:ext cx="1861484" cy="164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1C26FD-5153-AB47-85D2-04E2E374CD41}"/>
              </a:ext>
            </a:extLst>
          </p:cNvPr>
          <p:cNvSpPr txBox="1"/>
          <p:nvPr/>
        </p:nvSpPr>
        <p:spPr>
          <a:xfrm>
            <a:off x="-53787" y="3186710"/>
            <a:ext cx="172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ACO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787CBA-0417-AB4B-AE7E-365E839FF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21" t="8761" r="27868" b="9212"/>
          <a:stretch/>
        </p:blipFill>
        <p:spPr>
          <a:xfrm>
            <a:off x="1855694" y="738832"/>
            <a:ext cx="2415743" cy="231402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55CB120-0EE6-0C41-B399-294BEA53FF06}"/>
              </a:ext>
            </a:extLst>
          </p:cNvPr>
          <p:cNvSpPr txBox="1"/>
          <p:nvPr/>
        </p:nvSpPr>
        <p:spPr>
          <a:xfrm>
            <a:off x="1896036" y="3186710"/>
            <a:ext cx="215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RHO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0F6284B-764F-6747-AA25-03FDC467CB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13" r="24213"/>
          <a:stretch/>
        </p:blipFill>
        <p:spPr>
          <a:xfrm>
            <a:off x="4018961" y="576104"/>
            <a:ext cx="2957634" cy="280676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0E0D43-289D-A044-A1B6-115D78A62966}"/>
              </a:ext>
            </a:extLst>
          </p:cNvPr>
          <p:cNvSpPr txBox="1"/>
          <p:nvPr/>
        </p:nvSpPr>
        <p:spPr>
          <a:xfrm>
            <a:off x="4422014" y="3186710"/>
            <a:ext cx="215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LTA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845E62A-3AE6-8B44-949C-9AA8605185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97" t="7409" r="28640" b="7860"/>
          <a:stretch/>
        </p:blipFill>
        <p:spPr>
          <a:xfrm>
            <a:off x="6709850" y="576104"/>
            <a:ext cx="2702663" cy="263948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57D292-234E-C644-BC88-0263DFFF3691}"/>
              </a:ext>
            </a:extLst>
          </p:cNvPr>
          <p:cNvSpPr txBox="1"/>
          <p:nvPr/>
        </p:nvSpPr>
        <p:spPr>
          <a:xfrm>
            <a:off x="6963508" y="3186710"/>
            <a:ext cx="215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FAU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72FC5AEE-AEC3-7245-971C-35A79E919F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93" t="19221" r="29081" b="19353"/>
          <a:stretch/>
        </p:blipFill>
        <p:spPr>
          <a:xfrm>
            <a:off x="9234366" y="1007930"/>
            <a:ext cx="2957634" cy="222708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3AA9732-9576-8248-81FB-28BD048002CB}"/>
              </a:ext>
            </a:extLst>
          </p:cNvPr>
          <p:cNvSpPr txBox="1"/>
          <p:nvPr/>
        </p:nvSpPr>
        <p:spPr>
          <a:xfrm>
            <a:off x="9316743" y="3186710"/>
            <a:ext cx="259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DOH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24ED52A-4496-2548-95A0-0C2F9A63B0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145"/>
          <a:stretch/>
        </p:blipFill>
        <p:spPr>
          <a:xfrm>
            <a:off x="203201" y="3726117"/>
            <a:ext cx="7010400" cy="253411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1338646-04E0-E647-BB2A-89AFBAB2E003}"/>
              </a:ext>
            </a:extLst>
          </p:cNvPr>
          <p:cNvSpPr txBox="1"/>
          <p:nvPr/>
        </p:nvSpPr>
        <p:spPr>
          <a:xfrm>
            <a:off x="995693" y="5508495"/>
            <a:ext cx="535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DDR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07BE3BD-FC7B-A042-AA43-D389F525AA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14" t="17915" r="31250" b="16887"/>
          <a:stretch/>
        </p:blipFill>
        <p:spPr>
          <a:xfrm>
            <a:off x="6489479" y="3617923"/>
            <a:ext cx="2041021" cy="184835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EDD260F-8708-7849-8572-1D452369F3E4}"/>
              </a:ext>
            </a:extLst>
          </p:cNvPr>
          <p:cNvSpPr txBox="1"/>
          <p:nvPr/>
        </p:nvSpPr>
        <p:spPr>
          <a:xfrm>
            <a:off x="6619110" y="5508495"/>
            <a:ext cx="178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BSV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0CA6F92-2E20-D841-B1ED-D58233C94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972" t="19104" r="25104" b="18218"/>
          <a:stretch/>
        </p:blipFill>
        <p:spPr>
          <a:xfrm>
            <a:off x="8571689" y="3617923"/>
            <a:ext cx="2884158" cy="1926606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E0DD2EB-91EA-7C4D-A328-6BA8BD0B6BD4}"/>
              </a:ext>
            </a:extLst>
          </p:cNvPr>
          <p:cNvSpPr txBox="1"/>
          <p:nvPr/>
        </p:nvSpPr>
        <p:spPr>
          <a:xfrm>
            <a:off x="9016017" y="5508495"/>
            <a:ext cx="178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4D2925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ITT</a:t>
            </a:r>
            <a:endParaRPr kumimoji="1" lang="ja-JP" altLang="en-US" sz="2400">
              <a:solidFill>
                <a:srgbClr val="4D2925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057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8" grpId="0"/>
      <p:bldP spid="10" grpId="0"/>
      <p:bldP spid="13" grpId="0"/>
      <p:bldP spid="16" grpId="0"/>
      <p:bldP spid="19" grpId="0"/>
      <p:bldP spid="24" grpId="0"/>
      <p:bldP spid="27" grpId="0"/>
      <p:bldP spid="30" grpId="0"/>
      <p:bldP spid="3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12832</TotalTime>
  <Words>900</Words>
  <Application>Microsoft Macintosh PowerPoint</Application>
  <PresentationFormat>ワイド画面</PresentationFormat>
  <Paragraphs>161</Paragraphs>
  <Slides>11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Hiragino Kaku Gothic ProN W3</vt:lpstr>
      <vt:lpstr>Hiragino Kaku Gothic ProN W6</vt:lpstr>
      <vt:lpstr>游ゴシック</vt:lpstr>
      <vt:lpstr>游ゴシック Light</vt:lpstr>
      <vt:lpstr>Arial</vt:lpstr>
      <vt:lpstr>Avenir Next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小林　大輝</dc:creator>
  <cp:lastModifiedBy>小林　大輝</cp:lastModifiedBy>
  <cp:revision>674</cp:revision>
  <dcterms:created xsi:type="dcterms:W3CDTF">2023-04-18T07:50:08Z</dcterms:created>
  <dcterms:modified xsi:type="dcterms:W3CDTF">2023-11-26T08:27:57Z</dcterms:modified>
</cp:coreProperties>
</file>